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</p:sldMasterIdLst>
  <p:notesMasterIdLst>
    <p:notesMasterId r:id="rId64"/>
  </p:notesMasterIdLst>
  <p:sldIdLst>
    <p:sldId id="256" r:id="rId2"/>
    <p:sldId id="305" r:id="rId3"/>
    <p:sldId id="257" r:id="rId4"/>
    <p:sldId id="258" r:id="rId5"/>
    <p:sldId id="260" r:id="rId6"/>
    <p:sldId id="268" r:id="rId7"/>
    <p:sldId id="278" r:id="rId8"/>
    <p:sldId id="307" r:id="rId9"/>
    <p:sldId id="306" r:id="rId10"/>
    <p:sldId id="323" r:id="rId11"/>
    <p:sldId id="316" r:id="rId12"/>
    <p:sldId id="355" r:id="rId13"/>
    <p:sldId id="273" r:id="rId14"/>
    <p:sldId id="356" r:id="rId15"/>
    <p:sldId id="27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61" r:id="rId25"/>
    <p:sldId id="360" r:id="rId26"/>
    <p:sldId id="317" r:id="rId27"/>
    <p:sldId id="370" r:id="rId28"/>
    <p:sldId id="371" r:id="rId29"/>
    <p:sldId id="372" r:id="rId30"/>
    <p:sldId id="373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54" r:id="rId39"/>
    <p:sldId id="339" r:id="rId40"/>
    <p:sldId id="358" r:id="rId41"/>
    <p:sldId id="340" r:id="rId42"/>
    <p:sldId id="341" r:id="rId43"/>
    <p:sldId id="342" r:id="rId44"/>
    <p:sldId id="275" r:id="rId45"/>
    <p:sldId id="280" r:id="rId46"/>
    <p:sldId id="279" r:id="rId47"/>
    <p:sldId id="281" r:id="rId48"/>
    <p:sldId id="285" r:id="rId49"/>
    <p:sldId id="287" r:id="rId50"/>
    <p:sldId id="289" r:id="rId51"/>
    <p:sldId id="295" r:id="rId52"/>
    <p:sldId id="324" r:id="rId53"/>
    <p:sldId id="290" r:id="rId54"/>
    <p:sldId id="270" r:id="rId55"/>
    <p:sldId id="343" r:id="rId56"/>
    <p:sldId id="344" r:id="rId57"/>
    <p:sldId id="345" r:id="rId58"/>
    <p:sldId id="346" r:id="rId59"/>
    <p:sldId id="347" r:id="rId60"/>
    <p:sldId id="349" r:id="rId61"/>
    <p:sldId id="359" r:id="rId62"/>
    <p:sldId id="35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4BFF9C"/>
    <a:srgbClr val="00F26D"/>
    <a:srgbClr val="F60000"/>
    <a:srgbClr val="2D719A"/>
    <a:srgbClr val="1A4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77647" autoAdjust="0"/>
  </p:normalViewPr>
  <p:slideViewPr>
    <p:cSldViewPr snapToGrid="0">
      <p:cViewPr varScale="1">
        <p:scale>
          <a:sx n="97" d="100"/>
          <a:sy n="97" d="100"/>
        </p:scale>
        <p:origin x="11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01A2D-ABDE-4150-9C0A-826B8803A53C}" type="datetimeFigureOut">
              <a:rPr lang="pt-BR" smtClean="0"/>
              <a:t>22/11/2016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91790-B224-4293-AEDC-001615115C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12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935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http://kaigetsudo.deviantart.com/art/Save-Princess-Puchu-310223390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998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818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489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99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495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http://faculty.education.illinois.edu/g-cziko/wm/05.html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88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510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45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Video games improved 69% of psychological therapy outcomes, 59% of physical therapy outcomes, 50% of physical activity outcomes, 46% of clinician skills outcomes, 42% of health education outcomes, 42% of pain distraction outcomes, and 37% of disease self-management outcomes. Study quality was generally poor; for example, two thirds (66%) of studies had follow-up periods of &lt;12 weeks, and only 11% of studies blinded researchers.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541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Video games improved 69% of psychological therapy outcomes, 59% of physical therapy outcomes, 50% of physical activity outcomes, 46% of clinician skills outcomes, 42% of health education outcomes, 42% of pain distraction outcomes, and 37% of disease self-management outcomes. Study quality was generally poor; for example, two thirds (66%) of studies had follow-up periods of &lt;12 weeks, and only 11% of studies blinded researchers.</a:t>
            </a:r>
            <a:endParaRPr lang="pt-BR" smtClean="0"/>
          </a:p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76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90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5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3" y="3140973"/>
            <a:ext cx="7894976" cy="1118587"/>
          </a:xfrm>
        </p:spPr>
        <p:txBody>
          <a:bodyPr>
            <a:normAutofit/>
          </a:bodyPr>
          <a:lstStyle>
            <a:lvl1pPr algn="ctr">
              <a:defRPr sz="33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5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3285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3285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233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663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93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600" b="1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8" y="1341438"/>
            <a:ext cx="8977313" cy="460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5219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28585" indent="-128585">
              <a:buFontTx/>
              <a:buBlip>
                <a:blip r:embed="rId2"/>
              </a:buBlip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85754" indent="-128585">
              <a:buFontTx/>
              <a:buBlip>
                <a:blip r:embed="rId2"/>
              </a:buBlip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514337" indent="0">
              <a:buFontTx/>
              <a:buNone/>
              <a:defRPr sz="1463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157259" marR="0" indent="-128585" algn="l" defTabSz="514337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28585" indent="-128585">
              <a:buFontTx/>
              <a:buBlip>
                <a:blip r:embed="rId2"/>
              </a:buBlip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85754" indent="-128585">
              <a:buFontTx/>
              <a:buBlip>
                <a:blip r:embed="rId2"/>
              </a:buBlip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42922" indent="-128585">
              <a:buFontTx/>
              <a:buBlip>
                <a:blip r:embed="rId2"/>
              </a:buBlip>
              <a:defRPr sz="1463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00091" indent="-128585">
              <a:buFontTx/>
              <a:buBlip>
                <a:blip r:embed="rId2"/>
              </a:buBlip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157259" indent="-128585">
              <a:buFontTx/>
              <a:buBlip>
                <a:blip r:embed="rId2"/>
              </a:buBlip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17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697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097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6"/>
            <a:ext cx="7772400" cy="1555751"/>
          </a:xfrm>
          <a:ln algn="ctr"/>
        </p:spPr>
        <p:txBody>
          <a:bodyPr anchorCtr="1"/>
          <a:lstStyle>
            <a:lvl1pPr algn="ctr">
              <a:defRPr sz="495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35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77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326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467547" y="260648"/>
            <a:ext cx="8101595" cy="216024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60100" y="2636912"/>
            <a:ext cx="7068284" cy="2952750"/>
          </a:xfrm>
        </p:spPr>
        <p:txBody>
          <a:bodyPr/>
          <a:lstStyle>
            <a:lvl1pPr>
              <a:defRPr>
                <a:solidFill>
                  <a:srgbClr val="2D719A"/>
                </a:solidFill>
              </a:defRPr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Jogos</a:t>
            </a:r>
            <a:endParaRPr lang="en-US" dirty="0" smtClean="0"/>
          </a:p>
          <a:p>
            <a:pPr lvl="0"/>
            <a:r>
              <a:rPr lang="pt-BR" dirty="0" smtClean="0"/>
              <a:t> Modelagem de Jogos</a:t>
            </a:r>
          </a:p>
          <a:p>
            <a:pPr lvl="0"/>
            <a:r>
              <a:rPr lang="pt-BR" dirty="0" smtClean="0"/>
              <a:t> Análise de Jogos</a:t>
            </a:r>
          </a:p>
          <a:p>
            <a:pPr lvl="0"/>
            <a:r>
              <a:rPr lang="pt-BR" dirty="0" smtClean="0"/>
              <a:t> Jogos com Propósito</a:t>
            </a:r>
          </a:p>
          <a:p>
            <a:pPr lvl="0"/>
            <a:r>
              <a:rPr lang="pt-BR" dirty="0" smtClean="0"/>
              <a:t> Simulações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47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65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4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2947726" y="6204855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8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lang="en-US" sz="54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8585" indent="-128585" algn="l" defTabSz="514337" rtl="0" eaLnBrk="1" latinLnBrk="0" hangingPunct="1">
        <a:lnSpc>
          <a:spcPct val="100000"/>
        </a:lnSpc>
        <a:spcBef>
          <a:spcPts val="563"/>
        </a:spcBef>
        <a:buSzPct val="95000"/>
        <a:buFontTx/>
        <a:buBlip>
          <a:blip r:embed="rId15"/>
        </a:buBlip>
        <a:defRPr lang="en-US" sz="40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54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36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22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32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091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24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24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28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4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hyperlink" Target="http://www.jogos.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Geraldo Xexéo, </a:t>
            </a:r>
            <a:r>
              <a:rPr lang="pt-BR" dirty="0" err="1" smtClean="0"/>
              <a:t>D.Sc</a:t>
            </a:r>
            <a:r>
              <a:rPr lang="pt-BR" dirty="0" smtClean="0"/>
              <a:t>.</a:t>
            </a:r>
          </a:p>
          <a:p>
            <a:r>
              <a:rPr lang="pt-BR" sz="1200" dirty="0"/>
              <a:t>PESC/COPPE &amp; DCC/IM</a:t>
            </a:r>
          </a:p>
          <a:p>
            <a:r>
              <a:rPr lang="pt-BR" sz="1200" dirty="0"/>
              <a:t>UFRJ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Pesquisando o </a:t>
            </a:r>
            <a:r>
              <a:rPr lang="pt-BR" dirty="0" smtClean="0"/>
              <a:t>Desenvolvimento </a:t>
            </a:r>
            <a:r>
              <a:rPr lang="pt-BR" dirty="0"/>
              <a:t>de </a:t>
            </a:r>
            <a:r>
              <a:rPr lang="pt-BR" dirty="0" smtClean="0"/>
              <a:t>Jogos</a:t>
            </a:r>
            <a:endParaRPr lang="pt-BR" dirty="0"/>
          </a:p>
        </p:txBody>
      </p:sp>
      <p:pic>
        <p:nvPicPr>
          <p:cNvPr id="4" name="Picture 15" descr="modelo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9554" y="2181531"/>
            <a:ext cx="783656" cy="36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861" y="2200852"/>
            <a:ext cx="871334" cy="365476"/>
          </a:xfrm>
          <a:prstGeom prst="rect">
            <a:avLst/>
          </a:prstGeom>
        </p:spPr>
      </p:pic>
      <p:pic>
        <p:nvPicPr>
          <p:cNvPr id="1026" name="Picture 2" descr="http://www.ufrj.br/img/minerva/002minerva_color_hor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7847" y="2200852"/>
            <a:ext cx="911186" cy="36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8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10.000 horas jogando ao chegar aos 19 anos</a:t>
            </a:r>
            <a:endParaRPr lang="pt-BR" dirty="0"/>
          </a:p>
        </p:txBody>
      </p:sp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1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smtClean="0"/>
              <a:t>Jogos Fornecem Significado</a:t>
            </a:r>
            <a:endParaRPr lang="pt-BR" dirty="0"/>
          </a:p>
        </p:txBody>
      </p:sp>
      <p:sp>
        <p:nvSpPr>
          <p:cNvPr id="11" name="Subtitle 10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22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smtClean="0"/>
              <a:t>(Vídeo) Games São Divertidos</a:t>
            </a:r>
            <a:endParaRPr lang="pt-BR" dirty="0"/>
          </a:p>
        </p:txBody>
      </p:sp>
      <p:sp>
        <p:nvSpPr>
          <p:cNvPr id="11" name="Subtitle 10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384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40716" y="1006343"/>
            <a:ext cx="4077582" cy="3963191"/>
          </a:xfrm>
          <a:prstGeom prst="rect">
            <a:avLst/>
          </a:prstGeom>
          <a:gradFill flip="none" rotWithShape="1">
            <a:gsLst>
              <a:gs pos="0">
                <a:srgbClr val="FF4747"/>
              </a:gs>
              <a:gs pos="30000">
                <a:schemeClr val="accent4">
                  <a:lumMod val="40000"/>
                  <a:lumOff val="60000"/>
                </a:schemeClr>
              </a:gs>
              <a:gs pos="52000">
                <a:schemeClr val="bg1"/>
              </a:gs>
              <a:gs pos="73000">
                <a:schemeClr val="accent4">
                  <a:lumMod val="60000"/>
                  <a:lumOff val="40000"/>
                </a:schemeClr>
              </a:gs>
              <a:gs pos="100000">
                <a:srgbClr val="4BFF9C"/>
              </a:gs>
            </a:gsLst>
            <a:lin ang="2700000" scaled="1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Imersivos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34068" y="1465060"/>
            <a:ext cx="10198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Ansiedade</a:t>
            </a:r>
            <a:endParaRPr lang="en-US" sz="15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063" y="1207167"/>
            <a:ext cx="6733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Alerta</a:t>
            </a:r>
            <a:endParaRPr lang="en-US" sz="1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98757" y="2961048"/>
            <a:ext cx="12120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Preocupação</a:t>
            </a:r>
            <a:endParaRPr lang="en-US" sz="15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79459" y="4628439"/>
            <a:ext cx="705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Apatia</a:t>
            </a:r>
            <a:endParaRPr lang="en-US" sz="15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760926" y="4100310"/>
            <a:ext cx="6120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Tédio</a:t>
            </a:r>
            <a:endParaRPr lang="en-US" sz="1500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943485" y="1031740"/>
            <a:ext cx="3993638" cy="3979997"/>
            <a:chOff x="3924643" y="232651"/>
            <a:chExt cx="5324851" cy="5306662"/>
          </a:xfrm>
        </p:grpSpPr>
        <p:sp>
          <p:nvSpPr>
            <p:cNvPr id="21" name="Freeform 20"/>
            <p:cNvSpPr/>
            <p:nvPr/>
          </p:nvSpPr>
          <p:spPr>
            <a:xfrm>
              <a:off x="4448170" y="855786"/>
              <a:ext cx="4801324" cy="4683527"/>
            </a:xfrm>
            <a:custGeom>
              <a:avLst/>
              <a:gdLst>
                <a:gd name="connsiteX0" fmla="*/ 0 w 4876800"/>
                <a:gd name="connsiteY0" fmla="*/ 4800600 h 4800600"/>
                <a:gd name="connsiteX1" fmla="*/ 381000 w 4876800"/>
                <a:gd name="connsiteY1" fmla="*/ 4314825 h 4800600"/>
                <a:gd name="connsiteX2" fmla="*/ 981075 w 4876800"/>
                <a:gd name="connsiteY2" fmla="*/ 4048125 h 4800600"/>
                <a:gd name="connsiteX3" fmla="*/ 1266825 w 4876800"/>
                <a:gd name="connsiteY3" fmla="*/ 3581400 h 4800600"/>
                <a:gd name="connsiteX4" fmla="*/ 2047875 w 4876800"/>
                <a:gd name="connsiteY4" fmla="*/ 2971800 h 4800600"/>
                <a:gd name="connsiteX5" fmla="*/ 2657475 w 4876800"/>
                <a:gd name="connsiteY5" fmla="*/ 2190750 h 4800600"/>
                <a:gd name="connsiteX6" fmla="*/ 3571875 w 4876800"/>
                <a:gd name="connsiteY6" fmla="*/ 1400175 h 4800600"/>
                <a:gd name="connsiteX7" fmla="*/ 3990975 w 4876800"/>
                <a:gd name="connsiteY7" fmla="*/ 495300 h 4800600"/>
                <a:gd name="connsiteX8" fmla="*/ 4676775 w 4876800"/>
                <a:gd name="connsiteY8" fmla="*/ 171450 h 4800600"/>
                <a:gd name="connsiteX9" fmla="*/ 4743450 w 4876800"/>
                <a:gd name="connsiteY9" fmla="*/ 47625 h 4800600"/>
                <a:gd name="connsiteX10" fmla="*/ 4876800 w 4876800"/>
                <a:gd name="connsiteY10" fmla="*/ 0 h 4800600"/>
                <a:gd name="connsiteX0" fmla="*/ 0 w 4745214"/>
                <a:gd name="connsiteY0" fmla="*/ 4752975 h 4752975"/>
                <a:gd name="connsiteX1" fmla="*/ 381000 w 4745214"/>
                <a:gd name="connsiteY1" fmla="*/ 4267200 h 4752975"/>
                <a:gd name="connsiteX2" fmla="*/ 981075 w 4745214"/>
                <a:gd name="connsiteY2" fmla="*/ 4000500 h 4752975"/>
                <a:gd name="connsiteX3" fmla="*/ 1266825 w 4745214"/>
                <a:gd name="connsiteY3" fmla="*/ 3533775 h 4752975"/>
                <a:gd name="connsiteX4" fmla="*/ 2047875 w 4745214"/>
                <a:gd name="connsiteY4" fmla="*/ 2924175 h 4752975"/>
                <a:gd name="connsiteX5" fmla="*/ 2657475 w 4745214"/>
                <a:gd name="connsiteY5" fmla="*/ 2143125 h 4752975"/>
                <a:gd name="connsiteX6" fmla="*/ 3571875 w 4745214"/>
                <a:gd name="connsiteY6" fmla="*/ 1352550 h 4752975"/>
                <a:gd name="connsiteX7" fmla="*/ 3990975 w 4745214"/>
                <a:gd name="connsiteY7" fmla="*/ 447675 h 4752975"/>
                <a:gd name="connsiteX8" fmla="*/ 4676775 w 4745214"/>
                <a:gd name="connsiteY8" fmla="*/ 123825 h 4752975"/>
                <a:gd name="connsiteX9" fmla="*/ 4743450 w 4745214"/>
                <a:gd name="connsiteY9" fmla="*/ 0 h 4752975"/>
                <a:gd name="connsiteX0" fmla="*/ 0 w 4801324"/>
                <a:gd name="connsiteY0" fmla="*/ 4683527 h 4683527"/>
                <a:gd name="connsiteX1" fmla="*/ 381000 w 4801324"/>
                <a:gd name="connsiteY1" fmla="*/ 4197752 h 4683527"/>
                <a:gd name="connsiteX2" fmla="*/ 981075 w 4801324"/>
                <a:gd name="connsiteY2" fmla="*/ 3931052 h 4683527"/>
                <a:gd name="connsiteX3" fmla="*/ 1266825 w 4801324"/>
                <a:gd name="connsiteY3" fmla="*/ 3464327 h 4683527"/>
                <a:gd name="connsiteX4" fmla="*/ 2047875 w 4801324"/>
                <a:gd name="connsiteY4" fmla="*/ 2854727 h 4683527"/>
                <a:gd name="connsiteX5" fmla="*/ 2657475 w 4801324"/>
                <a:gd name="connsiteY5" fmla="*/ 2073677 h 4683527"/>
                <a:gd name="connsiteX6" fmla="*/ 3571875 w 4801324"/>
                <a:gd name="connsiteY6" fmla="*/ 1283102 h 4683527"/>
                <a:gd name="connsiteX7" fmla="*/ 3990975 w 4801324"/>
                <a:gd name="connsiteY7" fmla="*/ 378227 h 4683527"/>
                <a:gd name="connsiteX8" fmla="*/ 4676775 w 4801324"/>
                <a:gd name="connsiteY8" fmla="*/ 54377 h 4683527"/>
                <a:gd name="connsiteX9" fmla="*/ 4801324 w 4801324"/>
                <a:gd name="connsiteY9" fmla="*/ 0 h 468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1324" h="4683527">
                  <a:moveTo>
                    <a:pt x="0" y="4683527"/>
                  </a:moveTo>
                  <a:cubicBezTo>
                    <a:pt x="108744" y="4503345"/>
                    <a:pt x="217488" y="4323164"/>
                    <a:pt x="381000" y="4197752"/>
                  </a:cubicBezTo>
                  <a:cubicBezTo>
                    <a:pt x="544512" y="4072340"/>
                    <a:pt x="833438" y="4053289"/>
                    <a:pt x="981075" y="3931052"/>
                  </a:cubicBezTo>
                  <a:cubicBezTo>
                    <a:pt x="1128713" y="3808814"/>
                    <a:pt x="1089025" y="3643714"/>
                    <a:pt x="1266825" y="3464327"/>
                  </a:cubicBezTo>
                  <a:cubicBezTo>
                    <a:pt x="1444625" y="3284939"/>
                    <a:pt x="1816100" y="3086502"/>
                    <a:pt x="2047875" y="2854727"/>
                  </a:cubicBezTo>
                  <a:cubicBezTo>
                    <a:pt x="2279650" y="2622952"/>
                    <a:pt x="2403475" y="2335614"/>
                    <a:pt x="2657475" y="2073677"/>
                  </a:cubicBezTo>
                  <a:cubicBezTo>
                    <a:pt x="2911475" y="1811740"/>
                    <a:pt x="3349625" y="1565677"/>
                    <a:pt x="3571875" y="1283102"/>
                  </a:cubicBezTo>
                  <a:cubicBezTo>
                    <a:pt x="3794125" y="1000527"/>
                    <a:pt x="3806825" y="583014"/>
                    <a:pt x="3990975" y="378227"/>
                  </a:cubicBezTo>
                  <a:cubicBezTo>
                    <a:pt x="4175125" y="173440"/>
                    <a:pt x="4541717" y="117415"/>
                    <a:pt x="4676775" y="54377"/>
                  </a:cubicBezTo>
                  <a:cubicBezTo>
                    <a:pt x="4811833" y="-8661"/>
                    <a:pt x="4767987" y="28575"/>
                    <a:pt x="4801324" y="0"/>
                  </a:cubicBezTo>
                </a:path>
              </a:pathLst>
            </a:cu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924643" y="232651"/>
              <a:ext cx="4873544" cy="4733323"/>
            </a:xfrm>
            <a:custGeom>
              <a:avLst/>
              <a:gdLst>
                <a:gd name="connsiteX0" fmla="*/ 0 w 4876800"/>
                <a:gd name="connsiteY0" fmla="*/ 4800600 h 4800600"/>
                <a:gd name="connsiteX1" fmla="*/ 381000 w 4876800"/>
                <a:gd name="connsiteY1" fmla="*/ 4314825 h 4800600"/>
                <a:gd name="connsiteX2" fmla="*/ 981075 w 4876800"/>
                <a:gd name="connsiteY2" fmla="*/ 4048125 h 4800600"/>
                <a:gd name="connsiteX3" fmla="*/ 1266825 w 4876800"/>
                <a:gd name="connsiteY3" fmla="*/ 3581400 h 4800600"/>
                <a:gd name="connsiteX4" fmla="*/ 2047875 w 4876800"/>
                <a:gd name="connsiteY4" fmla="*/ 2971800 h 4800600"/>
                <a:gd name="connsiteX5" fmla="*/ 2657475 w 4876800"/>
                <a:gd name="connsiteY5" fmla="*/ 2190750 h 4800600"/>
                <a:gd name="connsiteX6" fmla="*/ 3571875 w 4876800"/>
                <a:gd name="connsiteY6" fmla="*/ 1400175 h 4800600"/>
                <a:gd name="connsiteX7" fmla="*/ 3990975 w 4876800"/>
                <a:gd name="connsiteY7" fmla="*/ 495300 h 4800600"/>
                <a:gd name="connsiteX8" fmla="*/ 4676775 w 4876800"/>
                <a:gd name="connsiteY8" fmla="*/ 171450 h 4800600"/>
                <a:gd name="connsiteX9" fmla="*/ 4743450 w 4876800"/>
                <a:gd name="connsiteY9" fmla="*/ 47625 h 4800600"/>
                <a:gd name="connsiteX10" fmla="*/ 4876800 w 4876800"/>
                <a:gd name="connsiteY10" fmla="*/ 0 h 4800600"/>
                <a:gd name="connsiteX0" fmla="*/ 0 w 4745214"/>
                <a:gd name="connsiteY0" fmla="*/ 4752975 h 4752975"/>
                <a:gd name="connsiteX1" fmla="*/ 381000 w 4745214"/>
                <a:gd name="connsiteY1" fmla="*/ 4267200 h 4752975"/>
                <a:gd name="connsiteX2" fmla="*/ 981075 w 4745214"/>
                <a:gd name="connsiteY2" fmla="*/ 4000500 h 4752975"/>
                <a:gd name="connsiteX3" fmla="*/ 1266825 w 4745214"/>
                <a:gd name="connsiteY3" fmla="*/ 3533775 h 4752975"/>
                <a:gd name="connsiteX4" fmla="*/ 2047875 w 4745214"/>
                <a:gd name="connsiteY4" fmla="*/ 2924175 h 4752975"/>
                <a:gd name="connsiteX5" fmla="*/ 2657475 w 4745214"/>
                <a:gd name="connsiteY5" fmla="*/ 2143125 h 4752975"/>
                <a:gd name="connsiteX6" fmla="*/ 3571875 w 4745214"/>
                <a:gd name="connsiteY6" fmla="*/ 1352550 h 4752975"/>
                <a:gd name="connsiteX7" fmla="*/ 3990975 w 4745214"/>
                <a:gd name="connsiteY7" fmla="*/ 447675 h 4752975"/>
                <a:gd name="connsiteX8" fmla="*/ 4676775 w 4745214"/>
                <a:gd name="connsiteY8" fmla="*/ 123825 h 4752975"/>
                <a:gd name="connsiteX9" fmla="*/ 4743450 w 4745214"/>
                <a:gd name="connsiteY9" fmla="*/ 0 h 4752975"/>
                <a:gd name="connsiteX0" fmla="*/ 0 w 4676775"/>
                <a:gd name="connsiteY0" fmla="*/ 4629150 h 4629150"/>
                <a:gd name="connsiteX1" fmla="*/ 381000 w 4676775"/>
                <a:gd name="connsiteY1" fmla="*/ 4143375 h 4629150"/>
                <a:gd name="connsiteX2" fmla="*/ 981075 w 4676775"/>
                <a:gd name="connsiteY2" fmla="*/ 3876675 h 4629150"/>
                <a:gd name="connsiteX3" fmla="*/ 1266825 w 4676775"/>
                <a:gd name="connsiteY3" fmla="*/ 3409950 h 4629150"/>
                <a:gd name="connsiteX4" fmla="*/ 2047875 w 4676775"/>
                <a:gd name="connsiteY4" fmla="*/ 2800350 h 4629150"/>
                <a:gd name="connsiteX5" fmla="*/ 2657475 w 4676775"/>
                <a:gd name="connsiteY5" fmla="*/ 2019300 h 4629150"/>
                <a:gd name="connsiteX6" fmla="*/ 3571875 w 4676775"/>
                <a:gd name="connsiteY6" fmla="*/ 1228725 h 4629150"/>
                <a:gd name="connsiteX7" fmla="*/ 3990975 w 4676775"/>
                <a:gd name="connsiteY7" fmla="*/ 323850 h 4629150"/>
                <a:gd name="connsiteX8" fmla="*/ 4676775 w 4676775"/>
                <a:gd name="connsiteY8" fmla="*/ 0 h 4629150"/>
                <a:gd name="connsiteX0" fmla="*/ 0 w 4873544"/>
                <a:gd name="connsiteY0" fmla="*/ 4733323 h 4733323"/>
                <a:gd name="connsiteX1" fmla="*/ 381000 w 4873544"/>
                <a:gd name="connsiteY1" fmla="*/ 4247548 h 4733323"/>
                <a:gd name="connsiteX2" fmla="*/ 981075 w 4873544"/>
                <a:gd name="connsiteY2" fmla="*/ 3980848 h 4733323"/>
                <a:gd name="connsiteX3" fmla="*/ 1266825 w 4873544"/>
                <a:gd name="connsiteY3" fmla="*/ 3514123 h 4733323"/>
                <a:gd name="connsiteX4" fmla="*/ 2047875 w 4873544"/>
                <a:gd name="connsiteY4" fmla="*/ 2904523 h 4733323"/>
                <a:gd name="connsiteX5" fmla="*/ 2657475 w 4873544"/>
                <a:gd name="connsiteY5" fmla="*/ 2123473 h 4733323"/>
                <a:gd name="connsiteX6" fmla="*/ 3571875 w 4873544"/>
                <a:gd name="connsiteY6" fmla="*/ 1332898 h 4733323"/>
                <a:gd name="connsiteX7" fmla="*/ 3990975 w 4873544"/>
                <a:gd name="connsiteY7" fmla="*/ 428023 h 4733323"/>
                <a:gd name="connsiteX8" fmla="*/ 4873544 w 4873544"/>
                <a:gd name="connsiteY8" fmla="*/ 0 h 473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3544" h="4733323">
                  <a:moveTo>
                    <a:pt x="0" y="4733323"/>
                  </a:moveTo>
                  <a:cubicBezTo>
                    <a:pt x="108744" y="4553141"/>
                    <a:pt x="217488" y="4372960"/>
                    <a:pt x="381000" y="4247548"/>
                  </a:cubicBezTo>
                  <a:cubicBezTo>
                    <a:pt x="544512" y="4122136"/>
                    <a:pt x="833438" y="4103085"/>
                    <a:pt x="981075" y="3980848"/>
                  </a:cubicBezTo>
                  <a:cubicBezTo>
                    <a:pt x="1128713" y="3858610"/>
                    <a:pt x="1089025" y="3693510"/>
                    <a:pt x="1266825" y="3514123"/>
                  </a:cubicBezTo>
                  <a:cubicBezTo>
                    <a:pt x="1444625" y="3334735"/>
                    <a:pt x="1816100" y="3136298"/>
                    <a:pt x="2047875" y="2904523"/>
                  </a:cubicBezTo>
                  <a:cubicBezTo>
                    <a:pt x="2279650" y="2672748"/>
                    <a:pt x="2403475" y="2385410"/>
                    <a:pt x="2657475" y="2123473"/>
                  </a:cubicBezTo>
                  <a:cubicBezTo>
                    <a:pt x="2911475" y="1861536"/>
                    <a:pt x="3349625" y="1615473"/>
                    <a:pt x="3571875" y="1332898"/>
                  </a:cubicBezTo>
                  <a:cubicBezTo>
                    <a:pt x="3794125" y="1050323"/>
                    <a:pt x="3774030" y="650173"/>
                    <a:pt x="3990975" y="428023"/>
                  </a:cubicBezTo>
                  <a:cubicBezTo>
                    <a:pt x="4207920" y="205873"/>
                    <a:pt x="4748132" y="74612"/>
                    <a:pt x="4873544" y="0"/>
                  </a:cubicBezTo>
                </a:path>
              </a:pathLst>
            </a:cu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TextBox 29"/>
            <p:cNvSpPr txBox="1"/>
            <p:nvPr/>
          </p:nvSpPr>
          <p:spPr>
            <a:xfrm rot="19421850">
              <a:off x="5837808" y="2684023"/>
              <a:ext cx="148339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700" b="1" i="1" dirty="0">
                  <a:solidFill>
                    <a:srgbClr val="2D719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FLUXO</a:t>
              </a:r>
              <a:endParaRPr lang="en-US" sz="2700" b="1" i="1" dirty="0">
                <a:solidFill>
                  <a:srgbClr val="2D71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967184" y="2719434"/>
            <a:ext cx="8729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Controle</a:t>
            </a:r>
            <a:endParaRPr lang="en-US" sz="15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574417" y="4382787"/>
            <a:ext cx="1229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/>
            </a:lvl1pPr>
          </a:lstStyle>
          <a:p>
            <a:r>
              <a:rPr lang="pt-BR" sz="1500" dirty="0"/>
              <a:t>Relaxamento</a:t>
            </a:r>
            <a:endParaRPr lang="en-US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51015" y="5182354"/>
            <a:ext cx="5582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Fluxo</a:t>
            </a:r>
            <a:endParaRPr lang="en-US" sz="135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128483" y="908972"/>
            <a:ext cx="4889814" cy="4568394"/>
            <a:chOff x="2837974" y="68960"/>
            <a:chExt cx="6519752" cy="6091190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3930299" y="68960"/>
              <a:ext cx="0" cy="54555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887153" y="5524501"/>
              <a:ext cx="5470573" cy="39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420032" y="5558362"/>
              <a:ext cx="85348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ALTA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30194" y="628253"/>
              <a:ext cx="89075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ALTO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32973" y="5548478"/>
              <a:ext cx="103831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BAIXA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37974" y="4762501"/>
              <a:ext cx="104917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BAIXO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2556701" y="2458175"/>
              <a:ext cx="189675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700" b="1" dirty="0">
                  <a:solidFill>
                    <a:srgbClr val="2D719A"/>
                  </a:solidFill>
                </a:rPr>
                <a:t>DESAFIO</a:t>
              </a:r>
              <a:endParaRPr lang="en-US" sz="2700" b="1" dirty="0">
                <a:solidFill>
                  <a:srgbClr val="2D719A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20025" y="5483042"/>
              <a:ext cx="259284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700" b="1" dirty="0">
                  <a:solidFill>
                    <a:srgbClr val="2D719A"/>
                  </a:solidFill>
                </a:rPr>
                <a:t>HABILIDADE</a:t>
              </a:r>
              <a:endParaRPr lang="en-US" sz="2700" b="1" dirty="0">
                <a:solidFill>
                  <a:srgbClr val="2D719A"/>
                </a:solidFill>
              </a:endParaRPr>
            </a:p>
          </p:txBody>
        </p:sp>
      </p:grpSp>
      <p:pic>
        <p:nvPicPr>
          <p:cNvPr id="33" name="Content Placeholder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2968" y="1974748"/>
            <a:ext cx="858860" cy="69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567" y="2286282"/>
            <a:ext cx="988455" cy="55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7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dirty="0" smtClean="0"/>
              <a:t>Por que?</a:t>
            </a:r>
            <a:endParaRPr lang="pt-BR" dirty="0"/>
          </a:p>
        </p:txBody>
      </p:sp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10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 smtClean="0"/>
              <a:t>Podemos aprender com jogos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15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Épicos</a:t>
            </a:r>
          </a:p>
          <a:p>
            <a:r>
              <a:rPr lang="pt-BR" dirty="0" smtClean="0"/>
              <a:t>Contam histórias</a:t>
            </a:r>
          </a:p>
          <a:p>
            <a:r>
              <a:rPr lang="pt-BR" dirty="0" smtClean="0"/>
              <a:t>Imersivos</a:t>
            </a:r>
          </a:p>
          <a:p>
            <a:r>
              <a:rPr lang="pt-BR" dirty="0" smtClean="0"/>
              <a:t>Protegidos</a:t>
            </a:r>
          </a:p>
          <a:p>
            <a:r>
              <a:rPr lang="pt-BR" dirty="0" smtClean="0"/>
              <a:t>Desafiantes</a:t>
            </a:r>
          </a:p>
          <a:p>
            <a:r>
              <a:rPr lang="pt-BR" dirty="0" smtClean="0"/>
              <a:t>Perdoam Derrotas</a:t>
            </a:r>
          </a:p>
          <a:p>
            <a:r>
              <a:rPr lang="pt-BR" dirty="0" smtClean="0"/>
              <a:t>Divertidos</a:t>
            </a:r>
          </a:p>
        </p:txBody>
      </p:sp>
    </p:spTree>
    <p:extLst>
      <p:ext uri="{BB962C8B-B14F-4D97-AF65-F5344CB8AC3E}">
        <p14:creationId xmlns:p14="http://schemas.microsoft.com/office/powerpoint/2010/main" val="26781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Mudaram o Mundo!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17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Nova Cultura</a:t>
            </a:r>
            <a:endParaRPr lang="pt-BR" dirty="0"/>
          </a:p>
        </p:txBody>
      </p:sp>
      <p:pic>
        <p:nvPicPr>
          <p:cNvPr id="1028" name="Picture 4" descr="Vai começar a Final do CBLoL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208" y="1875533"/>
            <a:ext cx="6000222" cy="33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50244" y="4008085"/>
            <a:ext cx="41870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12.000 </a:t>
            </a:r>
            <a:r>
              <a:rPr lang="pt-BR" sz="2100" b="1" dirty="0" err="1">
                <a:solidFill>
                  <a:schemeClr val="bg1"/>
                </a:solidFill>
              </a:rPr>
              <a:t>fans</a:t>
            </a:r>
            <a:r>
              <a:rPr lang="pt-BR" sz="2100" b="1" dirty="0">
                <a:solidFill>
                  <a:schemeClr val="bg1"/>
                </a:solidFill>
              </a:rPr>
              <a:t> no Estádio do Palmeiras</a:t>
            </a:r>
          </a:p>
        </p:txBody>
      </p:sp>
      <p:pic>
        <p:nvPicPr>
          <p:cNvPr id="1034" name="Picture 10" descr="Final Mundial de League of Legends reuniu mais de 40 mil pessoas na Coreia do Sul (Foto: Felipe Vinh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6707" y="1032270"/>
            <a:ext cx="4338916" cy="203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728323" y="2665051"/>
            <a:ext cx="33350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40.000 </a:t>
            </a:r>
            <a:r>
              <a:rPr lang="pt-BR" sz="2100" b="1" dirty="0" err="1">
                <a:solidFill>
                  <a:schemeClr val="bg1"/>
                </a:solidFill>
              </a:rPr>
              <a:t>fans</a:t>
            </a:r>
            <a:r>
              <a:rPr lang="pt-BR" sz="2100" b="1" dirty="0">
                <a:solidFill>
                  <a:schemeClr val="bg1"/>
                </a:solidFill>
              </a:rPr>
              <a:t> na final mundial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0244" y="4297704"/>
            <a:ext cx="14366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44 cinemas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50245" y="4674414"/>
            <a:ext cx="37712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Transmissão ao vivo via Internet</a:t>
            </a:r>
          </a:p>
        </p:txBody>
      </p:sp>
      <p:pic>
        <p:nvPicPr>
          <p:cNvPr id="1036" name="Picture 12" descr="Dexterity Team passa a se chamar Santos.Dex (Foto: Divulgação/Santos.Dex)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703" y="3048501"/>
            <a:ext cx="1790100" cy="124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8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A indústria de jogos é maior que as de música e de cinema</a:t>
            </a:r>
            <a:endParaRPr lang="pt-BR" dirty="0"/>
          </a:p>
        </p:txBody>
      </p:sp>
      <p:sp>
        <p:nvSpPr>
          <p:cNvPr id="11" name="Subtitle 10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3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Novas Termos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19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GG </a:t>
            </a:r>
            <a:r>
              <a:rPr lang="pt-BR" dirty="0" err="1" smtClean="0"/>
              <a:t>Good</a:t>
            </a:r>
            <a:r>
              <a:rPr lang="pt-BR" dirty="0" smtClean="0"/>
              <a:t> Game</a:t>
            </a:r>
          </a:p>
          <a:p>
            <a:r>
              <a:rPr lang="pt-BR" dirty="0" smtClean="0"/>
              <a:t>WP </a:t>
            </a:r>
            <a:r>
              <a:rPr lang="pt-BR" dirty="0" err="1" smtClean="0"/>
              <a:t>Well</a:t>
            </a:r>
            <a:r>
              <a:rPr lang="pt-BR" dirty="0" smtClean="0"/>
              <a:t> </a:t>
            </a:r>
            <a:r>
              <a:rPr lang="pt-BR" dirty="0" err="1" smtClean="0"/>
              <a:t>Played</a:t>
            </a:r>
            <a:endParaRPr lang="pt-BR" dirty="0" smtClean="0"/>
          </a:p>
          <a:p>
            <a:r>
              <a:rPr lang="pt-BR" dirty="0" err="1" smtClean="0"/>
              <a:t>Farming</a:t>
            </a:r>
            <a:r>
              <a:rPr lang="pt-BR" dirty="0" smtClean="0"/>
              <a:t> </a:t>
            </a:r>
          </a:p>
          <a:p>
            <a:r>
              <a:rPr lang="pt-BR" dirty="0" err="1" smtClean="0"/>
              <a:t>Bait</a:t>
            </a:r>
            <a:endParaRPr lang="pt-BR" dirty="0" smtClean="0"/>
          </a:p>
          <a:p>
            <a:r>
              <a:rPr lang="pt-BR" dirty="0" err="1" smtClean="0"/>
              <a:t>Camper</a:t>
            </a:r>
            <a:endParaRPr lang="pt-BR" dirty="0" smtClean="0"/>
          </a:p>
          <a:p>
            <a:r>
              <a:rPr lang="pt-BR" dirty="0" err="1" smtClean="0"/>
              <a:t>Burstado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33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76161" cy="6115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5973" y="361950"/>
            <a:ext cx="7772400" cy="1166813"/>
          </a:xfrm>
        </p:spPr>
        <p:txBody>
          <a:bodyPr>
            <a:normAutofit/>
          </a:bodyPr>
          <a:lstStyle/>
          <a:p>
            <a:pPr algn="ctr"/>
            <a:r>
              <a:rPr lang="pt-BR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 bilhões de horas jogadas de vídeo games por semana</a:t>
            </a:r>
            <a:endParaRPr lang="pt-BR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sz="quarter" idx="4294967295"/>
          </p:nvPr>
        </p:nvSpPr>
        <p:spPr>
          <a:xfrm>
            <a:off x="1371600" y="4830314"/>
            <a:ext cx="6400800" cy="89376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 milhões de horas por dia jogando </a:t>
            </a:r>
            <a:r>
              <a:rPr lang="pt-BR" sz="27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Angry</a:t>
            </a:r>
            <a:r>
              <a:rPr lang="pt-BR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7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Birds</a:t>
            </a:r>
            <a:endParaRPr lang="pt-BR" sz="27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095" y="2508260"/>
            <a:ext cx="2203809" cy="2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3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20</a:t>
            </a:fld>
            <a:endParaRPr lang="pt-B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Novos Jogos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029091" y="1455624"/>
            <a:ext cx="4889815" cy="4568394"/>
            <a:chOff x="2837974" y="68960"/>
            <a:chExt cx="6519753" cy="609119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3930299" y="68960"/>
              <a:ext cx="0" cy="54555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 flipV="1">
              <a:off x="6629957" y="2796730"/>
              <a:ext cx="0" cy="54555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20032" y="5558362"/>
              <a:ext cx="85348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ALTA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30194" y="628253"/>
              <a:ext cx="85348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ALTA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973" y="5548478"/>
              <a:ext cx="103831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BAIXA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37974" y="4762501"/>
              <a:ext cx="103831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BAIXA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2247089" y="2458175"/>
              <a:ext cx="251598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700" b="1" dirty="0">
                  <a:solidFill>
                    <a:srgbClr val="2D719A"/>
                  </a:solidFill>
                </a:rPr>
                <a:t>Cooperação</a:t>
              </a:r>
              <a:endParaRPr lang="en-US" sz="2700" b="1" dirty="0">
                <a:solidFill>
                  <a:srgbClr val="2D719A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20025" y="5483042"/>
              <a:ext cx="253154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700" b="1" dirty="0">
                  <a:solidFill>
                    <a:srgbClr val="2D719A"/>
                  </a:solidFill>
                </a:rPr>
                <a:t>Competição</a:t>
              </a:r>
              <a:endParaRPr lang="en-US" sz="2700" b="1" dirty="0">
                <a:solidFill>
                  <a:srgbClr val="2D719A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659271" y="4664157"/>
            <a:ext cx="18986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700" b="1" dirty="0">
                <a:solidFill>
                  <a:srgbClr val="2D719A"/>
                </a:solidFill>
              </a:rPr>
              <a:t>Competição</a:t>
            </a:r>
            <a:endParaRPr lang="en-US" sz="2700" b="1" dirty="0">
              <a:solidFill>
                <a:srgbClr val="2D719A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2729189" y="2851875"/>
            <a:ext cx="18869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700" b="1" dirty="0">
                <a:solidFill>
                  <a:srgbClr val="2D719A"/>
                </a:solidFill>
              </a:rPr>
              <a:t>Cooperação</a:t>
            </a:r>
            <a:endParaRPr lang="en-US" sz="2700" b="1" dirty="0">
              <a:solidFill>
                <a:srgbClr val="2D719A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19734" y="4695250"/>
            <a:ext cx="11789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>
                <a:solidFill>
                  <a:srgbClr val="2D719A"/>
                </a:solidFill>
              </a:rPr>
              <a:t>Coexistência</a:t>
            </a:r>
            <a:endParaRPr lang="en-US" sz="1500" b="1" dirty="0">
              <a:solidFill>
                <a:srgbClr val="2D719A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9173471">
            <a:off x="4684703" y="2922379"/>
            <a:ext cx="18024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700" b="1" dirty="0" err="1">
                <a:solidFill>
                  <a:srgbClr val="2D719A"/>
                </a:solidFill>
              </a:rPr>
              <a:t>Coopetição</a:t>
            </a:r>
            <a:endParaRPr lang="en-US" sz="2700" b="1" dirty="0">
              <a:solidFill>
                <a:srgbClr val="2D71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3600" dirty="0" smtClean="0"/>
              <a:t>Competidores</a:t>
            </a:r>
          </a:p>
          <a:p>
            <a:r>
              <a:rPr lang="pt-BR" sz="3600" dirty="0" smtClean="0"/>
              <a:t>Empreendedores</a:t>
            </a:r>
          </a:p>
          <a:p>
            <a:r>
              <a:rPr lang="pt-BR" sz="3600" dirty="0" smtClean="0"/>
              <a:t>Exploradores</a:t>
            </a:r>
          </a:p>
          <a:p>
            <a:r>
              <a:rPr lang="pt-BR" sz="3600" dirty="0" smtClean="0"/>
              <a:t>Socializadores</a:t>
            </a:r>
          </a:p>
          <a:p>
            <a:pPr marL="0" indent="0">
              <a:buNone/>
            </a:pPr>
            <a:endParaRPr lang="pt-BR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Tutores</a:t>
            </a:r>
          </a:p>
          <a:p>
            <a:r>
              <a:rPr lang="pt-BR" sz="3600" dirty="0" smtClean="0"/>
              <a:t>Criadores</a:t>
            </a:r>
          </a:p>
          <a:p>
            <a:r>
              <a:rPr lang="pt-BR" sz="3600" dirty="0" smtClean="0"/>
              <a:t>Historiadores</a:t>
            </a:r>
          </a:p>
          <a:p>
            <a:r>
              <a:rPr lang="pt-BR" sz="3600" dirty="0" smtClean="0"/>
              <a:t>Mediadores </a:t>
            </a:r>
          </a:p>
          <a:p>
            <a:endParaRPr lang="pt-BR" sz="36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Comportamentos Desenvolvidos nos Jogos</a:t>
            </a:r>
            <a:endParaRPr lang="pt-B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17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22</a:t>
            </a:fld>
            <a:endParaRPr lang="pt-BR"/>
          </a:p>
        </p:txBody>
      </p:sp>
      <p:pic>
        <p:nvPicPr>
          <p:cNvPr id="6146" name="Picture 2" descr="cri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501" y="388162"/>
            <a:ext cx="3907015" cy="54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22407">
            <a:off x="1681831" y="647030"/>
            <a:ext cx="3056137" cy="4797424"/>
          </a:xfrm>
          <a:prstGeom prst="rect">
            <a:avLst/>
          </a:prstGeom>
        </p:spPr>
      </p:pic>
      <p:pic>
        <p:nvPicPr>
          <p:cNvPr id="1026" name="Picture 2" descr="http://ecx.images-amazon.com/images/I/710yuWCFMsL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9814">
            <a:off x="4263504" y="1264006"/>
            <a:ext cx="2581303" cy="398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420" y="2173850"/>
            <a:ext cx="2212982" cy="3377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97" y="2379117"/>
            <a:ext cx="2345683" cy="33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5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Pesquisa em Jogos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205538"/>
            <a:ext cx="1187450" cy="287337"/>
          </a:xfrm>
        </p:spPr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205538"/>
            <a:ext cx="2647950" cy="287337"/>
          </a:xfrm>
        </p:spPr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56550" y="6226175"/>
            <a:ext cx="1187450" cy="288925"/>
          </a:xfrm>
        </p:spPr>
        <p:txBody>
          <a:bodyPr/>
          <a:lstStyle/>
          <a:p>
            <a:fld id="{053F5BF0-09FE-42AE-8A93-52DD1E95454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3694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dirty="0" smtClean="0"/>
              <a:t>Como melhor fazer jogos?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628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dirty="0" smtClean="0"/>
              <a:t>Como fazer jogos melhores?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416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smtClean="0"/>
              <a:t>Como Mudar o Mundo?</a:t>
            </a:r>
            <a:endParaRPr lang="pt-BR" dirty="0"/>
          </a:p>
        </p:txBody>
      </p:sp>
      <p:sp>
        <p:nvSpPr>
          <p:cNvPr id="11" name="Subtitle 10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7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Melhor Fazer Jogos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205538"/>
            <a:ext cx="1187450" cy="287337"/>
          </a:xfrm>
        </p:spPr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205538"/>
            <a:ext cx="2647950" cy="287337"/>
          </a:xfrm>
        </p:spPr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956550" y="6226175"/>
            <a:ext cx="1187450" cy="288925"/>
          </a:xfrm>
        </p:spPr>
        <p:txBody>
          <a:bodyPr/>
          <a:lstStyle/>
          <a:p>
            <a:fld id="{053F5BF0-09FE-42AE-8A93-52DD1E95454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88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 smtClean="0"/>
              <a:t>Metodologias de Desenvolvimento</a:t>
            </a:r>
            <a:endParaRPr lang="en-US" sz="4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28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Como entender o funcionamento de um jogo antes que ele exista?</a:t>
            </a:r>
          </a:p>
          <a:p>
            <a:pPr lvl="1"/>
            <a:r>
              <a:rPr lang="pt-BR" dirty="0" smtClean="0"/>
              <a:t>Como Modelar um jogo?</a:t>
            </a:r>
          </a:p>
          <a:p>
            <a:pPr lvl="2"/>
            <a:r>
              <a:rPr lang="pt-BR" dirty="0" smtClean="0"/>
              <a:t>System Dynamics</a:t>
            </a:r>
          </a:p>
          <a:p>
            <a:pPr lvl="2"/>
            <a:r>
              <a:rPr lang="pt-BR" dirty="0" err="1" smtClean="0"/>
              <a:t>Machinations</a:t>
            </a:r>
            <a:endParaRPr lang="pt-BR" dirty="0" smtClean="0"/>
          </a:p>
          <a:p>
            <a:pPr lvl="2"/>
            <a:r>
              <a:rPr lang="pt-BR" dirty="0" smtClean="0"/>
              <a:t>Redes de Petri Avançadas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79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Machinations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29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Proposto por </a:t>
            </a:r>
            <a:r>
              <a:rPr lang="pt-BR" dirty="0" err="1" smtClean="0"/>
              <a:t>Joris</a:t>
            </a:r>
            <a:r>
              <a:rPr lang="pt-BR" dirty="0" smtClean="0"/>
              <a:t> </a:t>
            </a:r>
            <a:r>
              <a:rPr lang="pt-BR" dirty="0" err="1" smtClean="0"/>
              <a:t>Dormans</a:t>
            </a:r>
            <a:r>
              <a:rPr lang="pt-BR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53" y="1977985"/>
            <a:ext cx="5065440" cy="38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1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49744" y="-18528"/>
            <a:ext cx="7594256" cy="6116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jogador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Rachinations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30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Xexéo e Almeida</a:t>
            </a:r>
          </a:p>
          <a:p>
            <a:r>
              <a:rPr lang="pt-BR" dirty="0" smtClean="0"/>
              <a:t>DSL</a:t>
            </a:r>
          </a:p>
          <a:p>
            <a:r>
              <a:rPr lang="pt-BR" dirty="0" smtClean="0"/>
              <a:t>Interface Programática Extensível</a:t>
            </a:r>
          </a:p>
          <a:p>
            <a:r>
              <a:rPr lang="pt-BR" dirty="0" smtClean="0"/>
              <a:t>Permite Módulos</a:t>
            </a:r>
          </a:p>
          <a:p>
            <a:r>
              <a:rPr lang="pt-BR" dirty="0" smtClean="0"/>
              <a:t>Ruby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32" y="3553133"/>
            <a:ext cx="3589492" cy="23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4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 smtClean="0"/>
              <a:t>Efeito em Cirurgias Laparoscópicas</a:t>
            </a:r>
            <a:endParaRPr lang="pt-BR" sz="4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31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 Cirurgiões que jogaram mais de 3 horas por semana tem 37% menos de erro, 27% mais de velocidade.</a:t>
            </a:r>
          </a:p>
          <a:p>
            <a:r>
              <a:rPr lang="pt-BR" dirty="0"/>
              <a:t> </a:t>
            </a:r>
            <a:r>
              <a:rPr lang="pt-BR" dirty="0" smtClean="0"/>
              <a:t>Os melhores 33% jogadores tem 47% menos erros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134" y="3135374"/>
            <a:ext cx="3793331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5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Efeito em Terapias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32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 Melhorias em 69% dos resultados em terapias psicológicas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59% dos resultados em terapias físicas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50% dos resultados em atividades físicas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46% dos resultados em capacidades clínicas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42% dos resultados em educação na saúde</a:t>
            </a:r>
          </a:p>
          <a:p>
            <a:r>
              <a:rPr lang="pt-BR" dirty="0"/>
              <a:t> </a:t>
            </a:r>
            <a:r>
              <a:rPr lang="pt-BR" dirty="0" smtClean="0"/>
              <a:t>Melhorias em 42% dos resultados em distração da dor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73" y="5544905"/>
            <a:ext cx="4450556" cy="5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9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smtClean="0"/>
              <a:t>Jogos ensinam</a:t>
            </a:r>
            <a:endParaRPr lang="pt-BR" dirty="0"/>
          </a:p>
        </p:txBody>
      </p:sp>
      <p:sp>
        <p:nvSpPr>
          <p:cNvPr id="11" name="Subtitle 10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64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Jogos reestruturam nossos cérebros</a:t>
            </a:r>
            <a:endParaRPr lang="pt-BR" dirty="0"/>
          </a:p>
        </p:txBody>
      </p:sp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4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35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Efeitos de </a:t>
            </a:r>
            <a:r>
              <a:rPr lang="pt-BR" dirty="0" err="1" smtClean="0"/>
              <a:t>SimCity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4100" name="Picture 4" descr="http://eaassets-a.akamaihd.net/prod.simcity.com/sites/default/files/Wind-Farm-Stage-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5753" y="2836673"/>
            <a:ext cx="4264819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eaassets-a.akamaihd.net/prod.simcity.com/sites/default/files/Snap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966" y="1906477"/>
            <a:ext cx="4223588" cy="26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7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36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Desafio da Escola</a:t>
            </a:r>
            <a:endParaRPr lang="pt-BR" dirty="0"/>
          </a:p>
        </p:txBody>
      </p:sp>
      <p:pic>
        <p:nvPicPr>
          <p:cNvPr id="1026" name="Picture 2" descr="http://paradisaicallife.files.wordpress.com/2013/08/class-is-bor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5363" y="1747914"/>
            <a:ext cx="5856831" cy="328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parkaction.org/sites/sparkaction.org/files/image/fromthefield/x-schoolki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644" y="1676908"/>
            <a:ext cx="6046770" cy="369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Quest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Learn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37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629" y="1341438"/>
            <a:ext cx="4429122" cy="4608512"/>
          </a:xfrm>
        </p:spPr>
        <p:txBody>
          <a:bodyPr>
            <a:normAutofit fontScale="62500" lnSpcReduction="20000"/>
          </a:bodyPr>
          <a:lstStyle/>
          <a:p>
            <a:r>
              <a:rPr lang="pt-BR" dirty="0" smtClean="0"/>
              <a:t> Uma escola em Nova York</a:t>
            </a:r>
          </a:p>
          <a:p>
            <a:r>
              <a:rPr lang="pt-BR" dirty="0" smtClean="0"/>
              <a:t>A cada semestres os alunos confrontam jogos, desafios e narrativas cada vez mais difíceis</a:t>
            </a:r>
          </a:p>
          <a:p>
            <a:r>
              <a:rPr lang="pt-BR" dirty="0" err="1" smtClean="0"/>
              <a:t>Ex</a:t>
            </a:r>
            <a:r>
              <a:rPr lang="pt-BR" dirty="0" smtClean="0"/>
              <a:t>: Ciência + Matemática </a:t>
            </a:r>
          </a:p>
          <a:p>
            <a:pPr lvl="1"/>
            <a:r>
              <a:rPr lang="pt-BR" dirty="0" smtClean="0"/>
              <a:t>Como as coisas funcionam</a:t>
            </a:r>
          </a:p>
          <a:p>
            <a:pPr lvl="2"/>
            <a:r>
              <a:rPr lang="pt-BR" dirty="0" smtClean="0"/>
              <a:t>Ajude um cientista maluco miniaturizado e perdido no corpo humano a navegar pelo </a:t>
            </a:r>
            <a:r>
              <a:rPr lang="pt-BR" dirty="0" err="1" smtClean="0"/>
              <a:t>corpor</a:t>
            </a:r>
            <a:r>
              <a:rPr lang="pt-BR" dirty="0" smtClean="0"/>
              <a:t> e voltar ao seu laboratório</a:t>
            </a:r>
            <a:endParaRPr lang="pt-BR" dirty="0"/>
          </a:p>
        </p:txBody>
      </p:sp>
      <p:pic>
        <p:nvPicPr>
          <p:cNvPr id="2050" name="Picture 2" descr=" 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6544" y="1609032"/>
            <a:ext cx="4747456" cy="316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82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38</a:t>
            </a:fld>
            <a:endParaRPr lang="pt-BR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5586047" y="592237"/>
            <a:ext cx="3362325" cy="4456112"/>
          </a:xfrm>
        </p:spPr>
        <p:txBody>
          <a:bodyPr>
            <a:noAutofit/>
          </a:bodyPr>
          <a:lstStyle/>
          <a:p>
            <a:r>
              <a:rPr lang="pt-BR" sz="3000" dirty="0"/>
              <a:t>Aprendizado é experiência, tudo o mais é só informação.</a:t>
            </a:r>
          </a:p>
        </p:txBody>
      </p:sp>
      <p:sp>
        <p:nvSpPr>
          <p:cNvPr id="8" name="Subtitle 7"/>
          <p:cNvSpPr>
            <a:spLocks noGrp="1"/>
          </p:cNvSpPr>
          <p:nvPr>
            <p:ph sz="half" idx="4294967295"/>
          </p:nvPr>
        </p:nvSpPr>
        <p:spPr>
          <a:xfrm>
            <a:off x="6202187" y="4330299"/>
            <a:ext cx="2988596" cy="65127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 smtClean="0"/>
              <a:t>Albert Einstein</a:t>
            </a:r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42" y="1438275"/>
            <a:ext cx="498116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0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com Propósito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6827" y="1085851"/>
            <a:ext cx="8847744" cy="4981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trabalhador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0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40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Treinamento</a:t>
            </a:r>
            <a:endParaRPr lang="pt-BR" dirty="0"/>
          </a:p>
        </p:txBody>
      </p:sp>
      <p:pic>
        <p:nvPicPr>
          <p:cNvPr id="7" name="Picture 6" descr="C:\Users\Geraldo Xexéo\Dropbox\Claudio e Xexéo\TIM 2\20121015 jogo TIM\DSC0060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09" y="1388764"/>
            <a:ext cx="3719195" cy="2789555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Public\Pictures\Fotos 2012\20120320 Maua e TIM Intelig\DSC0064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56329"/>
            <a:ext cx="4203906" cy="304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787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41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Fold.it – dobre proteínas para ciência</a:t>
            </a:r>
            <a:endParaRPr lang="pt-BR" dirty="0"/>
          </a:p>
        </p:txBody>
      </p:sp>
      <p:pic>
        <p:nvPicPr>
          <p:cNvPr id="3076" name="Picture 4" descr="http://fold.it/portal/files/Intro3-4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456" y="2123015"/>
            <a:ext cx="440816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04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http://www.galaxyzoo.org/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16" y="1607316"/>
            <a:ext cx="6090488" cy="37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http://www.jogos.ml</a:t>
            </a:r>
            <a:r>
              <a:rPr lang="pt-BR" sz="2800" dirty="0" smtClean="0">
                <a:hlinkClick r:id="rId2"/>
              </a:rPr>
              <a:t>/</a:t>
            </a:r>
            <a:r>
              <a:rPr lang="pt-BR" sz="2800" dirty="0" smtClean="0"/>
              <a:t> - Jogos que resolvem problemas reais sem você saber...</a:t>
            </a:r>
            <a:endParaRPr lang="pt-BR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43</a:t>
            </a:fld>
            <a:endParaRPr lang="pt-BR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1234" y="2088798"/>
            <a:ext cx="3825347" cy="3014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60" y="3374568"/>
            <a:ext cx="2469587" cy="1858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422" y="1929190"/>
            <a:ext cx="2385992" cy="1791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101" y="1797674"/>
            <a:ext cx="2423643" cy="1798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578" y="3351935"/>
            <a:ext cx="2490043" cy="18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O que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e </a:t>
            </a:r>
            <a:r>
              <a:rPr lang="en-US" dirty="0" err="1" smtClean="0"/>
              <a:t>aplicar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podem melhorar a vida real?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4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Gamificação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smtClean="0"/>
              <a:t>Uso de técnicas e elementos de jogos  em contextos não relacionados a jogos</a:t>
            </a:r>
          </a:p>
          <a:p>
            <a:pPr lvl="1"/>
            <a:r>
              <a:rPr lang="pt-BR" smtClean="0"/>
              <a:t>Para tornar atividades que não são jogos mais interessantes, agradáveis e envolventes</a:t>
            </a:r>
          </a:p>
          <a:p>
            <a:pPr lvl="1"/>
            <a:r>
              <a:rPr lang="pt-BR" smtClean="0"/>
              <a:t>Foco na experiência e no engajamento do usuário em um serviço ou aplicação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88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Vantagens dos Jogos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smtClean="0"/>
              <a:t> Jogos possuem objetivos claros</a:t>
            </a:r>
          </a:p>
          <a:p>
            <a:r>
              <a:rPr lang="pt-BR" smtClean="0"/>
              <a:t> As regras são claras e fixas</a:t>
            </a:r>
          </a:p>
          <a:p>
            <a:r>
              <a:rPr lang="pt-BR" smtClean="0"/>
              <a:t> Dão feedback imediato</a:t>
            </a:r>
          </a:p>
          <a:p>
            <a:r>
              <a:rPr lang="pt-BR" smtClean="0"/>
              <a:t> São voluntários</a:t>
            </a:r>
          </a:p>
          <a:p>
            <a:r>
              <a:rPr lang="pt-BR" smtClean="0"/>
              <a:t> Nós fazemos a diferença</a:t>
            </a:r>
          </a:p>
          <a:p>
            <a:r>
              <a:rPr lang="pt-BR" smtClean="0"/>
              <a:t> Podemos errar</a:t>
            </a:r>
            <a:endParaRPr lang="en-US" dirty="0"/>
          </a:p>
        </p:txBody>
      </p:sp>
      <p:pic>
        <p:nvPicPr>
          <p:cNvPr id="1026" name="Picture 2" descr="Save Princess Puchu by Kaigetsu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2339" y="1887373"/>
            <a:ext cx="4142603" cy="320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5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Feedback 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Recompensas</a:t>
            </a:r>
          </a:p>
          <a:p>
            <a:r>
              <a:rPr lang="pt-BR" dirty="0" smtClean="0"/>
              <a:t>Pontos</a:t>
            </a:r>
          </a:p>
          <a:p>
            <a:r>
              <a:rPr lang="pt-BR" dirty="0" smtClean="0"/>
              <a:t>Níveis</a:t>
            </a:r>
          </a:p>
          <a:p>
            <a:r>
              <a:rPr lang="pt-BR" dirty="0" smtClean="0"/>
              <a:t>Competição/Conflito/Desafio</a:t>
            </a:r>
          </a:p>
          <a:p>
            <a:r>
              <a:rPr lang="pt-BR" dirty="0" smtClean="0"/>
              <a:t>Tempo Real</a:t>
            </a:r>
          </a:p>
          <a:p>
            <a:r>
              <a:rPr lang="pt-BR" dirty="0" smtClean="0"/>
              <a:t>Rankings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74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100" dirty="0" err="1"/>
              <a:t>Gamificação</a:t>
            </a:r>
            <a:r>
              <a:rPr lang="pt-BR" sz="2100" dirty="0"/>
              <a:t> Interna</a:t>
            </a:r>
          </a:p>
          <a:p>
            <a:pPr lvl="1"/>
            <a:r>
              <a:rPr lang="pt-BR" sz="1800" dirty="0"/>
              <a:t>Empresarial</a:t>
            </a:r>
          </a:p>
          <a:p>
            <a:pPr lvl="1"/>
            <a:r>
              <a:rPr lang="pt-BR" sz="1800" dirty="0"/>
              <a:t>Usada para aumentar a produtividade</a:t>
            </a:r>
          </a:p>
          <a:p>
            <a:pPr lvl="1"/>
            <a:r>
              <a:rPr lang="pt-BR" sz="1800" dirty="0"/>
              <a:t>Busca resultados positivos para a empresa através de seus próprios funcionários</a:t>
            </a:r>
          </a:p>
          <a:p>
            <a:r>
              <a:rPr lang="pt-BR" sz="2100" dirty="0" err="1"/>
              <a:t>Gamificação</a:t>
            </a:r>
            <a:r>
              <a:rPr lang="pt-BR" sz="2100" dirty="0"/>
              <a:t> para mudança de comportamento</a:t>
            </a:r>
          </a:p>
          <a:p>
            <a:pPr lvl="1"/>
            <a:r>
              <a:rPr lang="pt-BR" sz="1800" dirty="0"/>
              <a:t>Busca trazer hábitos benéficos a uma população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2100" dirty="0" err="1"/>
              <a:t>Gamificação</a:t>
            </a:r>
            <a:r>
              <a:rPr lang="pt-BR" sz="2100" dirty="0"/>
              <a:t> Externa</a:t>
            </a:r>
          </a:p>
          <a:p>
            <a:pPr lvl="1"/>
            <a:r>
              <a:rPr lang="pt-BR" sz="1800" dirty="0"/>
              <a:t>Envolve cliente</a:t>
            </a:r>
          </a:p>
          <a:p>
            <a:pPr lvl="1"/>
            <a:r>
              <a:rPr lang="pt-BR" sz="1800" dirty="0"/>
              <a:t>Tem objetivos normalmente ligados ao marketing</a:t>
            </a:r>
          </a:p>
          <a:p>
            <a:pPr lvl="1"/>
            <a:r>
              <a:rPr lang="pt-BR" sz="1800" dirty="0"/>
              <a:t>Visa melhora o engajamento do cliente com o produto, criar identificação, etc...</a:t>
            </a:r>
          </a:p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Tipos de </a:t>
            </a:r>
            <a:r>
              <a:rPr lang="pt-BR" dirty="0" err="1" smtClean="0"/>
              <a:t>Gamificação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7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Radar que dá prêmios (Loteria) – Feedback Positivo!</a:t>
            </a:r>
            <a:endParaRPr lang="pt-BR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74" y="1408866"/>
            <a:ext cx="7548525" cy="4651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72236" y="1880037"/>
            <a:ext cx="2916324" cy="10618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100" b="1" dirty="0"/>
              <a:t>Velocidade média caiu de 57 km/h para 40 km/h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62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89299">
            <a:off x="4694945" y="1285723"/>
            <a:ext cx="3161384" cy="4825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400" smtClean="0"/>
              <a:t>Por que a vida real é sem graça?</a:t>
            </a:r>
            <a:endParaRPr lang="pt-BR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smtClean="0"/>
              <a:t>Não temos importância no </a:t>
            </a:r>
            <a:br>
              <a:rPr lang="pt-BR" smtClean="0"/>
            </a:br>
            <a:r>
              <a:rPr lang="pt-BR" smtClean="0"/>
              <a:t>contexto geral das coisas</a:t>
            </a:r>
          </a:p>
          <a:p>
            <a:r>
              <a:rPr lang="pt-BR" smtClean="0"/>
              <a:t>Não é difícil, não tem obstáculos</a:t>
            </a:r>
          </a:p>
          <a:p>
            <a:r>
              <a:rPr lang="pt-BR" smtClean="0"/>
              <a:t>Derrotas parecem ser eternas</a:t>
            </a:r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96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Ganhar</a:t>
            </a:r>
          </a:p>
          <a:p>
            <a:r>
              <a:rPr lang="pt-BR" sz="2400" dirty="0"/>
              <a:t>Colecionar</a:t>
            </a:r>
          </a:p>
          <a:p>
            <a:r>
              <a:rPr lang="pt-BR" sz="2400" dirty="0"/>
              <a:t>Resolver Problemas</a:t>
            </a:r>
          </a:p>
          <a:p>
            <a:r>
              <a:rPr lang="pt-BR" sz="2400" dirty="0"/>
              <a:t>Surpresa</a:t>
            </a:r>
          </a:p>
          <a:p>
            <a:r>
              <a:rPr lang="pt-BR" sz="2400" dirty="0"/>
              <a:t>Explorar</a:t>
            </a:r>
          </a:p>
          <a:p>
            <a:r>
              <a:rPr lang="pt-BR" sz="2400" dirty="0"/>
              <a:t>Triunfar</a:t>
            </a:r>
          </a:p>
          <a:p>
            <a:r>
              <a:rPr lang="pt-BR" sz="2400" dirty="0"/>
              <a:t>Ensinar</a:t>
            </a:r>
          </a:p>
          <a:p>
            <a:r>
              <a:rPr lang="pt-BR" sz="2400" dirty="0"/>
              <a:t>Fazer Palhaçada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Imaginar</a:t>
            </a:r>
          </a:p>
          <a:p>
            <a:r>
              <a:rPr lang="pt-BR" sz="2400" dirty="0"/>
              <a:t>Descansar</a:t>
            </a:r>
          </a:p>
          <a:p>
            <a:r>
              <a:rPr lang="pt-BR" sz="2400" dirty="0"/>
              <a:t>Compartilhar</a:t>
            </a:r>
          </a:p>
          <a:p>
            <a:r>
              <a:rPr lang="pt-BR" sz="2400" dirty="0"/>
              <a:t>Trabalho em Equipe</a:t>
            </a:r>
          </a:p>
          <a:p>
            <a:r>
              <a:rPr lang="pt-BR" sz="2400" dirty="0"/>
              <a:t>Atuar</a:t>
            </a:r>
          </a:p>
          <a:p>
            <a:r>
              <a:rPr lang="pt-BR" sz="2400" dirty="0"/>
              <a:t>Customizar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divertido?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3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375" y="1000872"/>
            <a:ext cx="4617566" cy="357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28" y="1925307"/>
            <a:ext cx="4286250" cy="224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0511" y="2996806"/>
            <a:ext cx="3657600" cy="1578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943" y="1355251"/>
            <a:ext cx="4182519" cy="1536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581" y="3400577"/>
            <a:ext cx="3482969" cy="19493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51</a:t>
            </a:fld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37" y="4047682"/>
            <a:ext cx="4905945" cy="1932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8070" y="1690353"/>
            <a:ext cx="4286250" cy="2305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423" y="2759176"/>
            <a:ext cx="4286250" cy="2085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9835" y="1688049"/>
            <a:ext cx="6353694" cy="36145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66" y="1410813"/>
            <a:ext cx="7626718" cy="44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Gamificação</a:t>
            </a:r>
            <a:r>
              <a:rPr lang="pt-BR" dirty="0" smtClean="0"/>
              <a:t> é sobre motivação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77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Motivação Extrínseca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7629" y="1341438"/>
            <a:ext cx="6076446" cy="4608512"/>
          </a:xfrm>
        </p:spPr>
        <p:txBody>
          <a:bodyPr>
            <a:normAutofit fontScale="70000" lnSpcReduction="20000"/>
          </a:bodyPr>
          <a:lstStyle/>
          <a:p>
            <a:r>
              <a:rPr lang="pt-BR" sz="4050" b="1" dirty="0"/>
              <a:t>S</a:t>
            </a:r>
            <a:r>
              <a:rPr lang="pt-BR" dirty="0" smtClean="0"/>
              <a:t>tatus</a:t>
            </a:r>
          </a:p>
          <a:p>
            <a:pPr lvl="1"/>
            <a:r>
              <a:rPr lang="pt-BR" dirty="0" smtClean="0"/>
              <a:t>Posição relativa em relação aos demais</a:t>
            </a:r>
          </a:p>
          <a:p>
            <a:pPr lvl="2"/>
            <a:r>
              <a:rPr lang="pt-BR" dirty="0" smtClean="0"/>
              <a:t>Medalhas, níveis, rankings</a:t>
            </a:r>
          </a:p>
          <a:p>
            <a:r>
              <a:rPr lang="pt-BR" sz="4050" b="1" dirty="0"/>
              <a:t>A</a:t>
            </a:r>
            <a:r>
              <a:rPr lang="pt-BR" dirty="0" smtClean="0"/>
              <a:t>cesso</a:t>
            </a:r>
          </a:p>
          <a:p>
            <a:pPr lvl="1"/>
            <a:r>
              <a:rPr lang="pt-BR" dirty="0" smtClean="0"/>
              <a:t>Oferecer algo que os outros não tem (não grátis)</a:t>
            </a:r>
          </a:p>
          <a:p>
            <a:pPr lvl="2"/>
            <a:r>
              <a:rPr lang="pt-BR" dirty="0" smtClean="0"/>
              <a:t>Pré-lançamento, produtos personalizados</a:t>
            </a:r>
          </a:p>
          <a:p>
            <a:r>
              <a:rPr lang="pt-BR" sz="4050" b="1" dirty="0"/>
              <a:t>P</a:t>
            </a:r>
            <a:r>
              <a:rPr lang="pt-BR" dirty="0" smtClean="0"/>
              <a:t>oder</a:t>
            </a:r>
          </a:p>
          <a:p>
            <a:pPr lvl="1"/>
            <a:r>
              <a:rPr lang="pt-BR" dirty="0" smtClean="0"/>
              <a:t>Controle sobre outros</a:t>
            </a:r>
          </a:p>
          <a:p>
            <a:pPr lvl="2"/>
            <a:r>
              <a:rPr lang="pt-BR" dirty="0" smtClean="0"/>
              <a:t>Moderador de um fórum</a:t>
            </a:r>
          </a:p>
          <a:p>
            <a:r>
              <a:rPr lang="pt-BR" sz="4050" b="1" dirty="0"/>
              <a:t>O</a:t>
            </a:r>
            <a:r>
              <a:rPr lang="pt-BR" dirty="0" smtClean="0"/>
              <a:t>bjetos</a:t>
            </a:r>
          </a:p>
          <a:p>
            <a:pPr lvl="1"/>
            <a:r>
              <a:rPr lang="pt-BR" dirty="0" smtClean="0"/>
              <a:t>Coisas grátis</a:t>
            </a:r>
            <a:endParaRPr lang="pt-BR" dirty="0"/>
          </a:p>
        </p:txBody>
      </p:sp>
      <p:sp>
        <p:nvSpPr>
          <p:cNvPr id="7" name="Plus 6"/>
          <p:cNvSpPr/>
          <p:nvPr/>
        </p:nvSpPr>
        <p:spPr>
          <a:xfrm>
            <a:off x="7183152" y="1114133"/>
            <a:ext cx="685800" cy="685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Minus 7"/>
          <p:cNvSpPr/>
          <p:nvPr/>
        </p:nvSpPr>
        <p:spPr>
          <a:xfrm>
            <a:off x="7183152" y="4516511"/>
            <a:ext cx="685800" cy="6858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Up Arrow 8"/>
          <p:cNvSpPr/>
          <p:nvPr/>
        </p:nvSpPr>
        <p:spPr>
          <a:xfrm>
            <a:off x="6488566" y="1114133"/>
            <a:ext cx="720942" cy="45703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6843306" y="2818809"/>
            <a:ext cx="13655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/>
              <a:t>DESEJO</a:t>
            </a:r>
          </a:p>
        </p:txBody>
      </p:sp>
      <p:pic>
        <p:nvPicPr>
          <p:cNvPr id="8194" name="Picture 2" descr="C:\Users\Xexeo\AppData\Local\Microsoft\Windows\Temporary Internet Files\Content.IE5\XIIP9JN3\MC910215876[1]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132" y="4188598"/>
            <a:ext cx="1885576" cy="149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79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dirty="0" smtClean="0"/>
              <a:t>Motivação Intrínseca</a:t>
            </a:r>
            <a:endParaRPr lang="pt-BR" dirty="0"/>
          </a:p>
        </p:txBody>
      </p:sp>
      <p:sp>
        <p:nvSpPr>
          <p:cNvPr id="8" name="Subtitle 7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pt-BR" dirty="0" smtClean="0"/>
              <a:t>Teoria da </a:t>
            </a:r>
            <a:r>
              <a:rPr lang="pt-BR" dirty="0" err="1" smtClean="0"/>
              <a:t>Auto-Determinação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4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523875" y="130181"/>
            <a:ext cx="7772400" cy="1555751"/>
          </a:xfrm>
        </p:spPr>
        <p:txBody>
          <a:bodyPr/>
          <a:lstStyle/>
          <a:p>
            <a:r>
              <a:rPr lang="pt-BR" dirty="0" smtClean="0"/>
              <a:t>Competência</a:t>
            </a:r>
            <a:endParaRPr lang="pt-BR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1816895" y="1404183"/>
            <a:ext cx="3048000" cy="2763766"/>
          </a:xfrm>
          <a:prstGeom prst="ellipse">
            <a:avLst/>
          </a:prstGeom>
          <a:solidFill>
            <a:srgbClr val="2D719A">
              <a:alpha val="62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pt-BR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Conhecimento</a:t>
            </a:r>
          </a:p>
        </p:txBody>
      </p:sp>
      <p:sp>
        <p:nvSpPr>
          <p:cNvPr id="12" name="Oval 11"/>
          <p:cNvSpPr/>
          <p:nvPr/>
        </p:nvSpPr>
        <p:spPr>
          <a:xfrm>
            <a:off x="2997400" y="3193448"/>
            <a:ext cx="3048000" cy="2763766"/>
          </a:xfrm>
          <a:prstGeom prst="ellipse">
            <a:avLst/>
          </a:prstGeom>
          <a:solidFill>
            <a:schemeClr val="accent6">
              <a:lumMod val="75000"/>
              <a:alpha val="64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pt-BR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Habilidade</a:t>
            </a:r>
          </a:p>
        </p:txBody>
      </p:sp>
      <p:sp>
        <p:nvSpPr>
          <p:cNvPr id="11" name="Oval 10"/>
          <p:cNvSpPr/>
          <p:nvPr/>
        </p:nvSpPr>
        <p:spPr>
          <a:xfrm>
            <a:off x="4177904" y="1420667"/>
            <a:ext cx="3048000" cy="2763766"/>
          </a:xfrm>
          <a:prstGeom prst="ellipse">
            <a:avLst/>
          </a:prstGeom>
          <a:solidFill>
            <a:srgbClr val="C00000">
              <a:alpha val="54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pt-BR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Atitude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34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8183" t="9670" r="7906" b="11573"/>
          <a:stretch/>
        </p:blipFill>
        <p:spPr>
          <a:xfrm>
            <a:off x="2000251" y="95250"/>
            <a:ext cx="7143750" cy="598658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-952500" y="473081"/>
            <a:ext cx="7772400" cy="1555751"/>
          </a:xfrm>
        </p:spPr>
        <p:txBody>
          <a:bodyPr/>
          <a:lstStyle/>
          <a:p>
            <a:r>
              <a:rPr lang="pt-BR" dirty="0" smtClean="0"/>
              <a:t>Autonomia</a:t>
            </a:r>
            <a:endParaRPr lang="pt-BR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700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eloizanetti.com.br/blog/wp-content/uploads/2010/09/Senso-de-pertencimen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10"/>
            <a:ext cx="9144000" cy="606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581025" y="-250819"/>
            <a:ext cx="7772400" cy="1555751"/>
          </a:xfrm>
        </p:spPr>
        <p:txBody>
          <a:bodyPr/>
          <a:lstStyle/>
          <a:p>
            <a:r>
              <a:rPr lang="pt-BR" dirty="0" smtClean="0"/>
              <a:t>Pertencimento</a:t>
            </a:r>
            <a:endParaRPr lang="pt-BR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65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Quando </a:t>
            </a:r>
            <a:r>
              <a:rPr lang="pt-BR" dirty="0" err="1" smtClean="0"/>
              <a:t>Gamificar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5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0880" y="187331"/>
            <a:ext cx="7473120" cy="5951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7772400" cy="1555751"/>
          </a:xfrm>
        </p:spPr>
        <p:txBody>
          <a:bodyPr>
            <a:normAutofit/>
          </a:bodyPr>
          <a:lstStyle/>
          <a:p>
            <a:r>
              <a:rPr lang="pt-BR" sz="4800" dirty="0" smtClean="0"/>
              <a:t>Decisões Significativas</a:t>
            </a:r>
            <a:endParaRPr lang="pt-BR" sz="4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59</a:t>
            </a:fld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-21937" y="4562475"/>
            <a:ext cx="6734175" cy="847725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Suficientemente interessantes?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960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Necessidades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Satisfação em suas atividades</a:t>
            </a:r>
          </a:p>
          <a:p>
            <a:r>
              <a:rPr lang="pt-BR" sz="3600" dirty="0" smtClean="0"/>
              <a:t>Esperança de ser bem sucedido</a:t>
            </a:r>
          </a:p>
          <a:p>
            <a:r>
              <a:rPr lang="pt-BR" sz="3600" dirty="0" smtClean="0"/>
              <a:t>Conexão social</a:t>
            </a:r>
          </a:p>
          <a:p>
            <a:r>
              <a:rPr lang="pt-BR" sz="3600" dirty="0" smtClean="0"/>
              <a:t>Significado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850" y="2808611"/>
            <a:ext cx="5010150" cy="32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 idx="4294967295"/>
          </p:nvPr>
        </p:nvSpPr>
        <p:spPr>
          <a:xfrm>
            <a:off x="1323975" y="257175"/>
            <a:ext cx="4105275" cy="942975"/>
          </a:xfrm>
        </p:spPr>
        <p:txBody>
          <a:bodyPr>
            <a:normAutofit/>
          </a:bodyPr>
          <a:lstStyle/>
          <a:p>
            <a:r>
              <a:rPr lang="pt-BR" sz="5400" dirty="0" smtClean="0"/>
              <a:t>Motivação</a:t>
            </a:r>
            <a:endParaRPr lang="pt-BR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4294967295"/>
          </p:nvPr>
        </p:nvSpPr>
        <p:spPr>
          <a:xfrm>
            <a:off x="1495425" y="1230491"/>
            <a:ext cx="6400800" cy="876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BR" dirty="0" smtClean="0"/>
              <a:t>Um mudança de comportamento pode trazer valor?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724" y="2137133"/>
            <a:ext cx="7419976" cy="394934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5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Olhe ao Redor</a:t>
            </a:r>
            <a:endParaRPr lang="pt-B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61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Onde Falta Motivação?</a:t>
            </a:r>
          </a:p>
          <a:p>
            <a:r>
              <a:rPr lang="pt-BR" dirty="0" smtClean="0"/>
              <a:t>Determine Objetivos</a:t>
            </a:r>
          </a:p>
          <a:p>
            <a:r>
              <a:rPr lang="pt-BR" dirty="0" smtClean="0"/>
              <a:t>Forneça Feedback</a:t>
            </a:r>
          </a:p>
          <a:p>
            <a:r>
              <a:rPr lang="pt-BR" dirty="0" smtClean="0"/>
              <a:t>Crie Recompensas</a:t>
            </a:r>
          </a:p>
          <a:p>
            <a:endParaRPr lang="pt-BR" dirty="0"/>
          </a:p>
          <a:p>
            <a:r>
              <a:rPr lang="pt-BR" dirty="0" smtClean="0"/>
              <a:t>Faça ser divertido!</a:t>
            </a:r>
          </a:p>
        </p:txBody>
      </p:sp>
    </p:spTree>
    <p:extLst>
      <p:ext uri="{BB962C8B-B14F-4D97-AF65-F5344CB8AC3E}">
        <p14:creationId xmlns:p14="http://schemas.microsoft.com/office/powerpoint/2010/main" val="386539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ubtitle 6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62</a:t>
            </a:fld>
            <a:endParaRPr lang="pt-BR"/>
          </a:p>
        </p:txBody>
      </p:sp>
      <p:pic>
        <p:nvPicPr>
          <p:cNvPr id="2050" name="Picture 2" descr="http://theclassicgamer.com/wp-content/uploads/2014/01/IWBTG-Game-Ove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771650"/>
            <a:ext cx="913372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4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Centralidade e hierarquia</a:t>
            </a:r>
          </a:p>
          <a:p>
            <a:pPr lvl="1"/>
            <a:r>
              <a:rPr lang="pt-BR" sz="2800" dirty="0" smtClean="0"/>
              <a:t>Vontade</a:t>
            </a:r>
          </a:p>
          <a:p>
            <a:pPr lvl="1"/>
            <a:r>
              <a:rPr lang="pt-BR" sz="2800" dirty="0" smtClean="0"/>
              <a:t>Consciência </a:t>
            </a:r>
          </a:p>
          <a:p>
            <a:pPr lvl="1"/>
            <a:r>
              <a:rPr lang="pt-BR" sz="2800" dirty="0" smtClean="0"/>
              <a:t>Linguagem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3600" dirty="0"/>
              <a:t>Concentração</a:t>
            </a:r>
          </a:p>
          <a:p>
            <a:r>
              <a:rPr lang="pt-BR" sz="3600" dirty="0"/>
              <a:t>Plasticidade </a:t>
            </a:r>
          </a:p>
          <a:p>
            <a:pPr lvl="1"/>
            <a:r>
              <a:rPr lang="pt-BR" sz="2800" dirty="0"/>
              <a:t>Aprendizado</a:t>
            </a:r>
            <a:endParaRPr lang="en-US" sz="2800" dirty="0"/>
          </a:p>
          <a:p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Evolução do Cérebro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7</a:t>
            </a:fld>
            <a:endParaRPr lang="pt-BR"/>
          </a:p>
        </p:txBody>
      </p:sp>
      <p:pic>
        <p:nvPicPr>
          <p:cNvPr id="5122" name="Picture 2" descr="http://neurondevelopment.org/mentalevo/wp-content/uploads/2013/07/brain-evolution-compo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63" y="3956747"/>
            <a:ext cx="8791837" cy="21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75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Humanos são máquinas de aprender</a:t>
            </a:r>
            <a:endParaRPr lang="pt-BR" dirty="0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://www.gamasutra.com/db_area/images/feature/1524/alchemy_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324" r="-385"/>
          <a:stretch/>
        </p:blipFill>
        <p:spPr bwMode="auto">
          <a:xfrm>
            <a:off x="2241339" y="3295477"/>
            <a:ext cx="4661322" cy="27961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59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Precisamos </a:t>
            </a:r>
            <a:r>
              <a:rPr lang="pt-BR" dirty="0"/>
              <a:t>de 10.000 de treino para chegar a perfeição em algo</a:t>
            </a:r>
            <a:br>
              <a:rPr lang="pt-BR" dirty="0"/>
            </a:br>
            <a:endParaRPr lang="pt-BR" dirty="0"/>
          </a:p>
        </p:txBody>
      </p:sp>
      <p:sp>
        <p:nvSpPr>
          <p:cNvPr id="6" name="Subtitle 5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da Escola de Informática &amp; Computação do CEFET/RJ 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4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Jogos podem mudar o mundo v3</Template>
  <TotalTime>2926</TotalTime>
  <Words>1579</Words>
  <Application>Microsoft Office PowerPoint</Application>
  <PresentationFormat>On-screen Show (4:3)</PresentationFormat>
  <Paragraphs>407</Paragraphs>
  <Slides>62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Tahoma</vt:lpstr>
      <vt:lpstr>Wingdings</vt:lpstr>
      <vt:lpstr>ApresentacaoLudesXexeo</vt:lpstr>
      <vt:lpstr>Pesquisando o Desenvolvimento de Jogos</vt:lpstr>
      <vt:lpstr>3 bilhões de horas jogadas de vídeo games por semana</vt:lpstr>
      <vt:lpstr>Um jogador</vt:lpstr>
      <vt:lpstr>Um trabalhador</vt:lpstr>
      <vt:lpstr>Por que a vida real é sem graça?</vt:lpstr>
      <vt:lpstr>Necessidades</vt:lpstr>
      <vt:lpstr>Evolução do Cérebro</vt:lpstr>
      <vt:lpstr>Humanos são máquinas de aprender</vt:lpstr>
      <vt:lpstr>Precisamos de 10.000 de treino para chegar a perfeição em algo </vt:lpstr>
      <vt:lpstr>10.000 horas jogando ao chegar aos 19 anos</vt:lpstr>
      <vt:lpstr>Jogos Fornecem Significado</vt:lpstr>
      <vt:lpstr>(Vídeo) Games São Divertidos</vt:lpstr>
      <vt:lpstr>Imersivos</vt:lpstr>
      <vt:lpstr>Por que?</vt:lpstr>
      <vt:lpstr>Podemos aprender com jogos</vt:lpstr>
      <vt:lpstr>Jogos Mudaram o Mundo!</vt:lpstr>
      <vt:lpstr>Nova Cultura</vt:lpstr>
      <vt:lpstr>A indústria de jogos é maior que as de música e de cinema</vt:lpstr>
      <vt:lpstr>Novas Termos</vt:lpstr>
      <vt:lpstr>Novos Jogos</vt:lpstr>
      <vt:lpstr>Comportamentos Desenvolvidos nos Jogos</vt:lpstr>
      <vt:lpstr>PowerPoint Presentation</vt:lpstr>
      <vt:lpstr>Pesquisa em Jogos</vt:lpstr>
      <vt:lpstr>Como melhor fazer jogos?</vt:lpstr>
      <vt:lpstr>Como fazer jogos melhores?</vt:lpstr>
      <vt:lpstr>Como Mudar o Mundo?</vt:lpstr>
      <vt:lpstr>Como Melhor Fazer Jogos</vt:lpstr>
      <vt:lpstr>Metodologias de Desenvolvimento</vt:lpstr>
      <vt:lpstr>Machinations</vt:lpstr>
      <vt:lpstr>Rachinations</vt:lpstr>
      <vt:lpstr>Efeito em Cirurgias Laparoscópicas</vt:lpstr>
      <vt:lpstr>Efeito em Terapias</vt:lpstr>
      <vt:lpstr>Jogos ensinam</vt:lpstr>
      <vt:lpstr>Jogos reestruturam nossos cérebros</vt:lpstr>
      <vt:lpstr>Efeitos de SimCity?</vt:lpstr>
      <vt:lpstr>O Desafio da Escola</vt:lpstr>
      <vt:lpstr>Quest to Learn</vt:lpstr>
      <vt:lpstr>Aprendizado é experiência, tudo o mais é só informação.</vt:lpstr>
      <vt:lpstr>Jogos com Propósito</vt:lpstr>
      <vt:lpstr>Treinamento</vt:lpstr>
      <vt:lpstr>Fold.it – dobre proteínas para ciência</vt:lpstr>
      <vt:lpstr>http://www.galaxyzoo.org/</vt:lpstr>
      <vt:lpstr>http://www.jogos.ml/ - Jogos que resolvem problemas reais sem você saber...</vt:lpstr>
      <vt:lpstr>Jogos podem melhorar a vida real?</vt:lpstr>
      <vt:lpstr>Gamificação</vt:lpstr>
      <vt:lpstr>Vantagens dos Jogos</vt:lpstr>
      <vt:lpstr>Características</vt:lpstr>
      <vt:lpstr>Tipos de Gamificação</vt:lpstr>
      <vt:lpstr>Radar que dá prêmios (Loteria) – Feedback Positivo!</vt:lpstr>
      <vt:lpstr>O que é divertido?</vt:lpstr>
      <vt:lpstr>Exemplos</vt:lpstr>
      <vt:lpstr>Gamificação é sobre motivação</vt:lpstr>
      <vt:lpstr>Motivação Extrínseca</vt:lpstr>
      <vt:lpstr>Motivação Intrínseca</vt:lpstr>
      <vt:lpstr>Competência</vt:lpstr>
      <vt:lpstr>Autonomia</vt:lpstr>
      <vt:lpstr>Pertencimento</vt:lpstr>
      <vt:lpstr>Quando Gamificar?</vt:lpstr>
      <vt:lpstr>Decisões Significativas</vt:lpstr>
      <vt:lpstr>Motivação</vt:lpstr>
      <vt:lpstr>Olhe ao Redor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Jogos podem mudar o mundo?</dc:title>
  <dc:creator>Geraldo Xexéo</dc:creator>
  <cp:lastModifiedBy>Geraldo Xexéo</cp:lastModifiedBy>
  <cp:revision>77</cp:revision>
  <dcterms:created xsi:type="dcterms:W3CDTF">2015-07-12T22:30:54Z</dcterms:created>
  <dcterms:modified xsi:type="dcterms:W3CDTF">2016-11-23T00:45:06Z</dcterms:modified>
</cp:coreProperties>
</file>